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89" r:id="rId4"/>
    <p:sldId id="298" r:id="rId5"/>
    <p:sldId id="301" r:id="rId6"/>
    <p:sldId id="304" r:id="rId7"/>
    <p:sldId id="322" r:id="rId8"/>
    <p:sldId id="325" r:id="rId9"/>
    <p:sldId id="328" r:id="rId10"/>
    <p:sldId id="331" r:id="rId11"/>
    <p:sldId id="334" r:id="rId12"/>
  </p:sldIdLst>
  <p:sldSz cx="9144000" cy="5143500" type="screen16x9"/>
  <p:notesSz cx="6799263" cy="9929813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8" autoAdjust="0"/>
    <p:restoredTop sz="94678"/>
  </p:normalViewPr>
  <p:slideViewPr>
    <p:cSldViewPr>
      <p:cViewPr varScale="1">
        <p:scale>
          <a:sx n="154" d="100"/>
          <a:sy n="154" d="100"/>
        </p:scale>
        <p:origin x="84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200"/>
              <a:t>Var har du genomfört din VFU? Om du är osäker på var din praktikplats hör hemma i organisationen så fråga gärna din handledare.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3BC-4890-90CD-D39DEE8C08DD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D3BC-4890-90CD-D39DEE8C08DD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D3BC-4890-90CD-D39DEE8C08DD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D3BC-4890-90CD-D39DEE8C08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Hälsocentral/sjukstuga (n = 6)</c:v>
                </c:pt>
                <c:pt idx="1">
                  <c:v>Lycksele lasarett (n = 13)</c:v>
                </c:pt>
                <c:pt idx="2">
                  <c:v>Norrlands universitetssjukhus (n = 233)</c:v>
                </c:pt>
                <c:pt idx="3">
                  <c:v>Skellefteå lasarett (n = 29)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0.02</c:v>
                </c:pt>
                <c:pt idx="1">
                  <c:v>0.05</c:v>
                </c:pt>
                <c:pt idx="2">
                  <c:v>0.83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BC-4890-90CD-D39DEE8C0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Hur nöjd eller missnöjd är du med....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Mycket missnöjd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276)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B0-417C-A9A4-9A676F0EA9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</c:v>
                </c:pt>
              </c:strCache>
            </c:strRef>
          </c:tx>
          <c:spPr>
            <a:solidFill>
              <a:srgbClr val="649E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276)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B0-417C-A9A4-9A676F0EA9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</c:v>
                </c:pt>
              </c:strCache>
            </c:strRef>
          </c:tx>
          <c:spPr>
            <a:solidFill>
              <a:srgbClr val="F6921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276)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B0-417C-A9A4-9A676F0EA9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</c:v>
                </c:pt>
              </c:strCache>
            </c:strRef>
          </c:tx>
          <c:spPr>
            <a:solidFill>
              <a:srgbClr val="00AFA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276)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8B0-417C-A9A4-9A676F0EA98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</c:v>
                </c:pt>
              </c:strCache>
            </c:strRef>
          </c:tx>
          <c:spPr>
            <a:solidFill>
              <a:srgbClr val="D1434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276)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B0-417C-A9A4-9A676F0EA98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6. Mycket nöjd</c:v>
                </c:pt>
              </c:strCache>
            </c:strRef>
          </c:tx>
          <c:spPr>
            <a:solidFill>
              <a:srgbClr val="66BBE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...din VFU/APL/praktik som helhet? (n = 276)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8B0-417C-A9A4-9A676F0EA9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smtId="4294967295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Vilken utbildning går du?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D28-4340-B59E-FE89DCE0F7A2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9D28-4340-B59E-FE89DCE0F7A2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9D28-4340-B59E-FE89DCE0F7A2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9D28-4340-B59E-FE89DCE0F7A2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9D28-4340-B59E-FE89DCE0F7A2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9D28-4340-B59E-FE89DCE0F7A2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9D28-4340-B59E-FE89DCE0F7A2}"/>
              </c:ext>
            </c:extLst>
          </c:dPt>
          <c:dPt>
            <c:idx val="7"/>
            <c:invertIfNegative val="0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0F-9D28-4340-B59E-FE89DCE0F7A2}"/>
              </c:ext>
            </c:extLst>
          </c:dPt>
          <c:dPt>
            <c:idx val="8"/>
            <c:invertIfNegative val="0"/>
            <c:bubble3D val="0"/>
            <c:spPr>
              <a:solidFill>
                <a:srgbClr val="E56F6F"/>
              </a:solidFill>
            </c:spPr>
            <c:extLst>
              <c:ext xmlns:c16="http://schemas.microsoft.com/office/drawing/2014/chart" uri="{C3380CC4-5D6E-409C-BE32-E72D297353CC}">
                <c16:uniqueId val="{00000011-9D28-4340-B59E-FE89DCE0F7A2}"/>
              </c:ext>
            </c:extLst>
          </c:dPt>
          <c:dPt>
            <c:idx val="9"/>
            <c:invertIfNegative val="0"/>
            <c:bubble3D val="0"/>
            <c:spPr>
              <a:solidFill>
                <a:srgbClr val="46DBDB"/>
              </a:solidFill>
            </c:spPr>
            <c:extLst>
              <c:ext xmlns:c16="http://schemas.microsoft.com/office/drawing/2014/chart" uri="{C3380CC4-5D6E-409C-BE32-E72D297353CC}">
                <c16:uniqueId val="{00000013-9D28-4340-B59E-FE89DCE0F7A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9D28-4340-B59E-FE89DCE0F7A2}"/>
              </c:ext>
            </c:extLst>
          </c:dPt>
          <c:dPt>
            <c:idx val="1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17-9D28-4340-B59E-FE89DCE0F7A2}"/>
              </c:ext>
            </c:extLst>
          </c:dPt>
          <c:dPt>
            <c:idx val="1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19-9D28-4340-B59E-FE89DCE0F7A2}"/>
              </c:ext>
            </c:extLst>
          </c:dPt>
          <c:dPt>
            <c:idx val="1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1B-9D28-4340-B59E-FE89DCE0F7A2}"/>
              </c:ext>
            </c:extLst>
          </c:dPt>
          <c:dPt>
            <c:idx val="1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1D-9D28-4340-B59E-FE89DCE0F7A2}"/>
              </c:ext>
            </c:extLst>
          </c:dPt>
          <c:dPt>
            <c:idx val="1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1F-9D28-4340-B59E-FE89DCE0F7A2}"/>
              </c:ext>
            </c:extLst>
          </c:dPt>
          <c:dPt>
            <c:idx val="1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21-9D28-4340-B59E-FE89DCE0F7A2}"/>
              </c:ext>
            </c:extLst>
          </c:dPt>
          <c:dPt>
            <c:idx val="17"/>
            <c:invertIfNegative val="0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23-9D28-4340-B59E-FE89DCE0F7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Arbetsterapeutprogrammet (n = 8)</c:v>
                </c:pt>
                <c:pt idx="1">
                  <c:v>Biomedicinsk analytikerprogrammet (n = 68)</c:v>
                </c:pt>
                <c:pt idx="2">
                  <c:v>Fysioterapeutprogrammet (n = 12)</c:v>
                </c:pt>
                <c:pt idx="3">
                  <c:v>Röntgensjuksköterskeprogrammet (n = 7)</c:v>
                </c:pt>
                <c:pt idx="4">
                  <c:v>Sjuksköterskeprogrammet, grundnivå (n = 171)</c:v>
                </c:pt>
                <c:pt idx="5">
                  <c:v>Logopedprogrammet (n = 11)</c:v>
                </c:pt>
                <c:pt idx="6">
                  <c:v>Vård- och omsorgsprogrammet (gymnasie) (n = 2)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0.03</c:v>
                </c:pt>
                <c:pt idx="1">
                  <c:v>0.24</c:v>
                </c:pt>
                <c:pt idx="2">
                  <c:v>0.04</c:v>
                </c:pt>
                <c:pt idx="3">
                  <c:v>0.02</c:v>
                </c:pt>
                <c:pt idx="4">
                  <c:v>0.61</c:v>
                </c:pt>
                <c:pt idx="5">
                  <c:v>0.04</c:v>
                </c:pt>
                <c:pt idx="6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9D28-4340-B59E-FE89DCE0F7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Vilken termin går du?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33A-4084-B9D8-63ED2BA2DE33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233A-4084-B9D8-63ED2BA2DE33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233A-4084-B9D8-63ED2BA2DE33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233A-4084-B9D8-63ED2BA2DE33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233A-4084-B9D8-63ED2BA2DE33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233A-4084-B9D8-63ED2BA2DE33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233A-4084-B9D8-63ED2BA2DE33}"/>
              </c:ext>
            </c:extLst>
          </c:dPt>
          <c:dPt>
            <c:idx val="7"/>
            <c:invertIfNegative val="0"/>
            <c:bubble3D val="0"/>
            <c:spPr>
              <a:solidFill>
                <a:srgbClr val="FAAF40"/>
              </a:solidFill>
            </c:spPr>
            <c:extLst>
              <c:ext xmlns:c16="http://schemas.microsoft.com/office/drawing/2014/chart" uri="{C3380CC4-5D6E-409C-BE32-E72D297353CC}">
                <c16:uniqueId val="{0000000F-233A-4084-B9D8-63ED2BA2DE33}"/>
              </c:ext>
            </c:extLst>
          </c:dPt>
          <c:dPt>
            <c:idx val="8"/>
            <c:invertIfNegative val="0"/>
            <c:bubble3D val="0"/>
            <c:spPr>
              <a:solidFill>
                <a:srgbClr val="E56F6F"/>
              </a:solidFill>
            </c:spPr>
            <c:extLst>
              <c:ext xmlns:c16="http://schemas.microsoft.com/office/drawing/2014/chart" uri="{C3380CC4-5D6E-409C-BE32-E72D297353CC}">
                <c16:uniqueId val="{00000011-233A-4084-B9D8-63ED2BA2DE33}"/>
              </c:ext>
            </c:extLst>
          </c:dPt>
          <c:dPt>
            <c:idx val="9"/>
            <c:invertIfNegative val="0"/>
            <c:bubble3D val="0"/>
            <c:spPr>
              <a:solidFill>
                <a:srgbClr val="46DBDB"/>
              </a:solidFill>
            </c:spPr>
            <c:extLst>
              <c:ext xmlns:c16="http://schemas.microsoft.com/office/drawing/2014/chart" uri="{C3380CC4-5D6E-409C-BE32-E72D297353CC}">
                <c16:uniqueId val="{00000013-233A-4084-B9D8-63ED2BA2DE33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233A-4084-B9D8-63ED2BA2DE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Termin 2 (n = 4)</c:v>
                </c:pt>
                <c:pt idx="1">
                  <c:v>Termin 3 (n = 55)</c:v>
                </c:pt>
                <c:pt idx="2">
                  <c:v>Termin 4 (n = 144)</c:v>
                </c:pt>
                <c:pt idx="3">
                  <c:v>Termin 6 (n = 76)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0.01</c:v>
                </c:pt>
                <c:pt idx="1">
                  <c:v>0.2</c:v>
                </c:pt>
                <c:pt idx="2">
                  <c:v>0.51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33A-4084-B9D8-63ED2BA2DE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Vilka modeller/arbetssätt har använts vid handledning under din VFU?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5368183389799906E-2"/>
          <c:y val="0.10966281793390824"/>
          <c:w val="0.8520194277479034"/>
          <c:h val="0.6267119567520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12C-415C-847B-F155396EA327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C12C-415C-847B-F155396EA327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C12C-415C-847B-F155396EA327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C12C-415C-847B-F155396EA327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C12C-415C-847B-F155396EA327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C12C-415C-847B-F155396EA327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C12C-415C-847B-F155396EA3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Mästare-lärling (n = 143)</c:v>
                </c:pt>
                <c:pt idx="1">
                  <c:v>Problembaserat lärande (n = 78)</c:v>
                </c:pt>
                <c:pt idx="2">
                  <c:v>Studenttätsal (n = 24)</c:v>
                </c:pt>
                <c:pt idx="3">
                  <c:v>Gruppundervisning (n = 38)</c:v>
                </c:pt>
                <c:pt idx="4">
                  <c:v>Peerlearning (n = 101)</c:v>
                </c:pt>
                <c:pt idx="5">
                  <c:v>Personcentrerad vård (n = 146)</c:v>
                </c:pt>
                <c:pt idx="6">
                  <c:v>Arbetsmoment tillsammans med student från annat utbildningsprogram (n = 16)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0.52</c:v>
                </c:pt>
                <c:pt idx="1">
                  <c:v>0.28999999999999998</c:v>
                </c:pt>
                <c:pt idx="2">
                  <c:v>0.09</c:v>
                </c:pt>
                <c:pt idx="3">
                  <c:v>0.14000000000000001</c:v>
                </c:pt>
                <c:pt idx="4">
                  <c:v>0.37</c:v>
                </c:pt>
                <c:pt idx="5">
                  <c:v>0.53</c:v>
                </c:pt>
                <c:pt idx="6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12C-415C-847B-F155396EA3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900" baseline="0" smtId="4294967295"/>
            </a:pPr>
            <a:endParaRPr lang="sv-SE"/>
          </a:p>
        </c:txPr>
        <c:crossAx val="249823928"/>
        <c:crosses val="autoZero"/>
        <c:auto val="1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800"/>
              <a:t>Hur nöjd eller missnöjd är du med....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Mycket missnöjd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278)</c:v>
                </c:pt>
                <c:pt idx="1">
                  <c:v>...den handledning du fick? (n = 275)</c:v>
                </c:pt>
                <c:pt idx="2">
                  <c:v>...möjligheterna att tillämpa dina teoretiska kunskaper under din VFU/APL/praktik kopplat till förväntade studieresultat? (n = 276)</c:v>
                </c:pt>
                <c:pt idx="3">
                  <c:v>....det bemötande du fick? (n = 276)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0D-47D4-B49B-18B0C9E33C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</c:v>
                </c:pt>
              </c:strCache>
            </c:strRef>
          </c:tx>
          <c:spPr>
            <a:solidFill>
              <a:srgbClr val="649E0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278)</c:v>
                </c:pt>
                <c:pt idx="1">
                  <c:v>...den handledning du fick? (n = 275)</c:v>
                </c:pt>
                <c:pt idx="2">
                  <c:v>...möjligheterna att tillämpa dina teoretiska kunskaper under din VFU/APL/praktik kopplat till förväntade studieresultat? (n = 276)</c:v>
                </c:pt>
                <c:pt idx="3">
                  <c:v>....det bemötande du fick? (n = 276)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F0D-47D4-B49B-18B0C9E33C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</c:v>
                </c:pt>
              </c:strCache>
            </c:strRef>
          </c:tx>
          <c:spPr>
            <a:solidFill>
              <a:srgbClr val="F6921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278)</c:v>
                </c:pt>
                <c:pt idx="1">
                  <c:v>...den handledning du fick? (n = 275)</c:v>
                </c:pt>
                <c:pt idx="2">
                  <c:v>...möjligheterna att tillämpa dina teoretiska kunskaper under din VFU/APL/praktik kopplat till förväntade studieresultat? (n = 276)</c:v>
                </c:pt>
                <c:pt idx="3">
                  <c:v>....det bemötande du fick? (n = 276)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0.04</c:v>
                </c:pt>
                <c:pt idx="1">
                  <c:v>0.03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F0D-47D4-B49B-18B0C9E33C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4.</c:v>
                </c:pt>
              </c:strCache>
            </c:strRef>
          </c:tx>
          <c:spPr>
            <a:solidFill>
              <a:srgbClr val="00AFA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278)</c:v>
                </c:pt>
                <c:pt idx="1">
                  <c:v>...den handledning du fick? (n = 275)</c:v>
                </c:pt>
                <c:pt idx="2">
                  <c:v>...möjligheterna att tillämpa dina teoretiska kunskaper under din VFU/APL/praktik kopplat till förväntade studieresultat? (n = 276)</c:v>
                </c:pt>
                <c:pt idx="3">
                  <c:v>....det bemötande du fick? (n = 276)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0.08</c:v>
                </c:pt>
                <c:pt idx="1">
                  <c:v>0.11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F0D-47D4-B49B-18B0C9E33C1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5.</c:v>
                </c:pt>
              </c:strCache>
            </c:strRef>
          </c:tx>
          <c:spPr>
            <a:solidFill>
              <a:srgbClr val="D1434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278)</c:v>
                </c:pt>
                <c:pt idx="1">
                  <c:v>...den handledning du fick? (n = 275)</c:v>
                </c:pt>
                <c:pt idx="2">
                  <c:v>...möjligheterna att tillämpa dina teoretiska kunskaper under din VFU/APL/praktik kopplat till förväntade studieresultat? (n = 276)</c:v>
                </c:pt>
                <c:pt idx="3">
                  <c:v>....det bemötande du fick? (n = 276)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0.23</c:v>
                </c:pt>
                <c:pt idx="1">
                  <c:v>0.21</c:v>
                </c:pt>
                <c:pt idx="2">
                  <c:v>0.26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F0D-47D4-B49B-18B0C9E33C1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6. Mycket nöjd</c:v>
                </c:pt>
              </c:strCache>
            </c:strRef>
          </c:tx>
          <c:spPr>
            <a:solidFill>
              <a:srgbClr val="66BBE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...den introduktion du fick vid arbetsplatsen? (n = 278)</c:v>
                </c:pt>
                <c:pt idx="1">
                  <c:v>...den handledning du fick? (n = 275)</c:v>
                </c:pt>
                <c:pt idx="2">
                  <c:v>...möjligheterna att tillämpa dina teoretiska kunskaper under din VFU/APL/praktik kopplat till förväntade studieresultat? (n = 276)</c:v>
                </c:pt>
                <c:pt idx="3">
                  <c:v>....det bemötande du fick? (n = 276)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0.63</c:v>
                </c:pt>
                <c:pt idx="1">
                  <c:v>0.64</c:v>
                </c:pt>
                <c:pt idx="2">
                  <c:v>0.6</c:v>
                </c:pt>
                <c:pt idx="3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6F0D-47D4-B49B-18B0C9E33C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smtId="4294967295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Hur uppfyllde din VFU/APL/praktik dina förväntningar?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624-4067-9C7C-9EAA48504A8C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D624-4067-9C7C-9EAA48504A8C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D624-4067-9C7C-9EAA48504A8C}"/>
              </c:ext>
            </c:extLst>
          </c:dPt>
          <c:dPt>
            <c:idx val="3"/>
            <c:invertIfNegative val="0"/>
            <c:bubble3D val="0"/>
            <c:spPr>
              <a:solidFill>
                <a:srgbClr val="00AFAF"/>
              </a:solidFill>
            </c:spPr>
            <c:extLst>
              <c:ext xmlns:c16="http://schemas.microsoft.com/office/drawing/2014/chart" uri="{C3380CC4-5D6E-409C-BE32-E72D297353CC}">
                <c16:uniqueId val="{00000007-D624-4067-9C7C-9EAA48504A8C}"/>
              </c:ext>
            </c:extLst>
          </c:dPt>
          <c:dPt>
            <c:idx val="4"/>
            <c:invertIfNegative val="0"/>
            <c:bubble3D val="0"/>
            <c:spPr>
              <a:solidFill>
                <a:srgbClr val="D14343"/>
              </a:solidFill>
            </c:spPr>
            <c:extLst>
              <c:ext xmlns:c16="http://schemas.microsoft.com/office/drawing/2014/chart" uri="{C3380CC4-5D6E-409C-BE32-E72D297353CC}">
                <c16:uniqueId val="{00000009-D624-4067-9C7C-9EAA48504A8C}"/>
              </c:ext>
            </c:extLst>
          </c:dPt>
          <c:dPt>
            <c:idx val="5"/>
            <c:invertIfNegative val="0"/>
            <c:bubble3D val="0"/>
            <c:spPr>
              <a:solidFill>
                <a:srgbClr val="66BBED"/>
              </a:solidFill>
            </c:spPr>
            <c:extLst>
              <c:ext xmlns:c16="http://schemas.microsoft.com/office/drawing/2014/chart" uri="{C3380CC4-5D6E-409C-BE32-E72D297353CC}">
                <c16:uniqueId val="{0000000B-D624-4067-9C7C-9EAA48504A8C}"/>
              </c:ext>
            </c:extLst>
          </c:dPt>
          <c:dPt>
            <c:idx val="6"/>
            <c:invertIfNegative val="0"/>
            <c:bubble3D val="0"/>
            <c:spPr>
              <a:solidFill>
                <a:srgbClr val="A1C964"/>
              </a:solidFill>
            </c:spPr>
            <c:extLst>
              <c:ext xmlns:c16="http://schemas.microsoft.com/office/drawing/2014/chart" uri="{C3380CC4-5D6E-409C-BE32-E72D297353CC}">
                <c16:uniqueId val="{0000000D-D624-4067-9C7C-9EAA48504A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1. Sämre än förväntat (n = 0)</c:v>
                </c:pt>
                <c:pt idx="1">
                  <c:v>2. (n = 2)</c:v>
                </c:pt>
                <c:pt idx="2">
                  <c:v>3. (n = 5)</c:v>
                </c:pt>
                <c:pt idx="3">
                  <c:v>4. (n = 33)</c:v>
                </c:pt>
                <c:pt idx="4">
                  <c:v>5. (n = 74)</c:v>
                </c:pt>
                <c:pt idx="5">
                  <c:v>6. Bättre än förväntat (n = 153)</c:v>
                </c:pt>
                <c:pt idx="6">
                  <c:v>Jag hade inga förväntningar (n = 8)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0.12</c:v>
                </c:pt>
                <c:pt idx="4">
                  <c:v>0.27</c:v>
                </c:pt>
                <c:pt idx="5">
                  <c:v>0.56000000000000005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624-4067-9C7C-9EAA48504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Fick du
tillräcklig feedback av din handledare/huvudhandledare vid
mitt- och slutbedömning?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E43-4D6F-A443-C0B91822AB68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CE43-4D6F-A443-C0B91822AB68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CE43-4D6F-A443-C0B91822AB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Ja (n = 262)</c:v>
                </c:pt>
                <c:pt idx="1">
                  <c:v>Nej (n = 8)</c:v>
                </c:pt>
                <c:pt idx="2">
                  <c:v>Ej aktuellt (n = 6)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</c:v>
                </c:pt>
                <c:pt idx="1">
                  <c:v>0.03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43-4D6F-A443-C0B91822A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Fick du
tydlig feedback av din handledare/huvudhandledare vid
mitt- och slutbedömning?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A53-408E-937C-3D0146C27ACB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2A53-408E-937C-3D0146C27ACB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2A53-408E-937C-3D0146C27A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Ja (n = 263)</c:v>
                </c:pt>
                <c:pt idx="1">
                  <c:v>Nej (n = 6)</c:v>
                </c:pt>
                <c:pt idx="2">
                  <c:v>Ej aktuellt (n = 6)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0.96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53-408E-937C-3D0146C27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Ctr="1"/>
          <a:lstStyle/>
          <a:p>
            <a:pPr>
              <a:defRPr/>
            </a:pPr>
            <a:r>
              <a:rPr lang="sv-SE" sz="1400"/>
              <a:t>Har du upplevt en utveckling mot din kommande yrkesroll under din VFU/APL/praktik?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Vårtermin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D5E-4BE0-BCEC-E0FC1181971A}"/>
              </c:ext>
            </c:extLst>
          </c:dPt>
          <c:dPt>
            <c:idx val="1"/>
            <c:invertIfNegative val="0"/>
            <c:bubble3D val="0"/>
            <c:spPr>
              <a:solidFill>
                <a:srgbClr val="649E0B"/>
              </a:solidFill>
            </c:spPr>
            <c:extLst>
              <c:ext xmlns:c16="http://schemas.microsoft.com/office/drawing/2014/chart" uri="{C3380CC4-5D6E-409C-BE32-E72D297353CC}">
                <c16:uniqueId val="{00000003-CD5E-4BE0-BCEC-E0FC1181971A}"/>
              </c:ext>
            </c:extLst>
          </c:dPt>
          <c:dPt>
            <c:idx val="2"/>
            <c:invertIfNegative val="0"/>
            <c:bubble3D val="0"/>
            <c:spPr>
              <a:solidFill>
                <a:srgbClr val="F6921E"/>
              </a:solidFill>
            </c:spPr>
            <c:extLst>
              <c:ext xmlns:c16="http://schemas.microsoft.com/office/drawing/2014/chart" uri="{C3380CC4-5D6E-409C-BE32-E72D297353CC}">
                <c16:uniqueId val="{00000005-CD5E-4BE0-BCEC-E0FC118197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Ja (n = 271)</c:v>
                </c:pt>
                <c:pt idx="1">
                  <c:v>Nej (n = 0)</c:v>
                </c:pt>
                <c:pt idx="2">
                  <c:v>Vet ej (n = 4)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0.99</c:v>
                </c:pt>
                <c:pt idx="1">
                  <c:v>0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5E-4BE0-BCEC-E0FC11819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sv-SE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 baseline="0" smtId="4294967295"/>
            </a:pPr>
            <a:endParaRPr lang="sv-SE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>
            <a:fillRect/>
          </a:stretch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>
            <a:fillRect/>
          </a:stretch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>
            <a:fillRect/>
          </a:stretch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>
            <a:fillRect/>
          </a:stretch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>
            <a:fillRect/>
          </a:stretch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p159="http://schemas.microsoft.com/office/powerpoint/2015/09/main" xmlns:p15="http://schemas.microsoft.com/office/powerpoint/2012/main" xmlns:p14="http://schemas.microsoft.com/office/powerpoint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6CA6373-BA52-4908-B685-9C66DED2A371}"/>
              </a:ext>
            </a:extLst>
          </p:cNvPr>
          <p:cNvSpPr txBox="1"/>
          <p:nvPr/>
        </p:nvSpPr>
        <p:spPr>
          <a:xfrm>
            <a:off x="631541" y="224463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000" dirty="0"/>
              <a:t>Studenternas upplevelse av VFU - </a:t>
            </a:r>
            <a:r>
              <a:rPr lang="sv-SE" sz="3000" dirty="0" err="1"/>
              <a:t>vt</a:t>
            </a:r>
            <a:r>
              <a:rPr lang="sv-SE" sz="3000" dirty="0"/>
              <a:t> 2021</a:t>
            </a:r>
          </a:p>
        </p:txBody>
      </p:sp>
      <p:sp>
        <p:nvSpPr>
          <p:cNvPr id="4" name="Subtitle 2" descr="period">
            <a:extLst>
              <a:ext uri="{FF2B5EF4-FFF2-40B4-BE49-F238E27FC236}">
                <a16:creationId xmlns:a16="http://schemas.microsoft.com/office/drawing/2014/main" id="{BC30EE95-C21A-4731-B101-073D8C2DE7D1}"/>
              </a:ext>
            </a:extLst>
          </p:cNvPr>
          <p:cNvSpPr txBox="1"/>
          <p:nvPr/>
        </p:nvSpPr>
        <p:spPr>
          <a:xfrm>
            <a:off x="172660" y="4250002"/>
            <a:ext cx="6858000" cy="898922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350">
                <a:solidFill>
                  <a:schemeClr val="accent1"/>
                </a:solidFill>
              </a:rPr>
              <a:t>Undersökningsperiod: 2021-02-05 - 2022-01-31</a:t>
            </a:r>
          </a:p>
          <a:p>
            <a:pPr marL="0" indent="0">
              <a:buNone/>
            </a:pPr>
            <a:r>
              <a:rPr lang="sv-SE" sz="1350">
                <a:solidFill>
                  <a:schemeClr val="accent1"/>
                </a:solidFill>
              </a:rPr>
              <a:t>Antal Svar: 281</a:t>
            </a:r>
          </a:p>
          <a:p>
            <a:pPr marL="0" indent="0">
              <a:buNone/>
            </a:pPr>
            <a:r>
              <a:rPr lang="sv-SE" sz="1350">
                <a:solidFill>
                  <a:schemeClr val="accent1"/>
                </a:solidFill>
              </a:rPr>
              <a:t>Svarsfrekvens: N/A</a:t>
            </a:r>
          </a:p>
        </p:txBody>
      </p:sp>
    </p:spTree>
    <p:extLst>
      <p:ext uri="{BB962C8B-B14F-4D97-AF65-F5344CB8AC3E}">
        <p14:creationId xmlns:p14="http://schemas.microsoft.com/office/powerpoint/2010/main" val="3337699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846825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634937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108605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1419670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627656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4394627"/>
              </p:ext>
            </p:extLst>
          </p:nvPr>
        </p:nvGraphicFramePr>
        <p:xfrm>
          <a:off x="719572" y="195486"/>
          <a:ext cx="7704856" cy="3894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7803310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674411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6772894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4CD89DB-2CA1-4B4B-8F44-B1B9999A14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512014"/>
              </p:ext>
            </p:extLst>
          </p:nvPr>
        </p:nvGraphicFramePr>
        <p:xfrm>
          <a:off x="719930" y="915566"/>
          <a:ext cx="6964047" cy="31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12052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2"/>
  <p:tag name="AS_OS" val="Microsoft Windows NT 6.2.9200.0"/>
  <p:tag name="AS_RELEASE_DATE" val="2019.09.14"/>
  <p:tag name="AS_TITLE" val="Aspose.Slides for .NET Standard 2.0"/>
  <p:tag name="AS_VERSION" val="19.9"/>
</p:tagLst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144</Words>
  <Application>Microsoft Office PowerPoint</Application>
  <PresentationFormat>Bildspel på skärmen (16:9)</PresentationFormat>
  <Paragraphs>14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Backlund</dc:creator>
  <cp:lastModifiedBy>Gun Eriksson</cp:lastModifiedBy>
  <cp:revision>34</cp:revision>
  <cp:lastPrinted>2016-03-23T07:52:20Z</cp:lastPrinted>
  <dcterms:created xsi:type="dcterms:W3CDTF">2018-12-10T07:43:11Z</dcterms:created>
  <dcterms:modified xsi:type="dcterms:W3CDTF">2022-05-16T12:27:27Z</dcterms:modified>
</cp:coreProperties>
</file>